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0" r:id="rId15"/>
    <p:sldId id="274" r:id="rId16"/>
    <p:sldId id="275" r:id="rId17"/>
    <p:sldId id="276" r:id="rId18"/>
    <p:sldId id="271" r:id="rId19"/>
    <p:sldId id="258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-1938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ACF37-414A-4490-8617-355891381F08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C31EE-9D7A-42A4-8D00-4B4667D2B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01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31EE-9D7A-42A4-8D00-4B4667D2B8B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34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BF12-3E6A-4D28-8BE3-A8121AED68B9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7ADC-6B4F-480E-B8B4-76A8C3128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414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BF12-3E6A-4D28-8BE3-A8121AED68B9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7ADC-6B4F-480E-B8B4-76A8C3128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29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BF12-3E6A-4D28-8BE3-A8121AED68B9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7ADC-6B4F-480E-B8B4-76A8C3128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210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BF12-3E6A-4D28-8BE3-A8121AED68B9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7ADC-6B4F-480E-B8B4-76A8C3128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95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BF12-3E6A-4D28-8BE3-A8121AED68B9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7ADC-6B4F-480E-B8B4-76A8C3128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144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BF12-3E6A-4D28-8BE3-A8121AED68B9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7ADC-6B4F-480E-B8B4-76A8C3128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27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BF12-3E6A-4D28-8BE3-A8121AED68B9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7ADC-6B4F-480E-B8B4-76A8C3128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25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BF12-3E6A-4D28-8BE3-A8121AED68B9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7ADC-6B4F-480E-B8B4-76A8C3128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82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BF12-3E6A-4D28-8BE3-A8121AED68B9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7ADC-6B4F-480E-B8B4-76A8C3128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809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BF12-3E6A-4D28-8BE3-A8121AED68B9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7ADC-6B4F-480E-B8B4-76A8C3128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569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BF12-3E6A-4D28-8BE3-A8121AED68B9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7ADC-6B4F-480E-B8B4-76A8C3128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81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4BF12-3E6A-4D28-8BE3-A8121AED68B9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C7ADC-6B4F-480E-B8B4-76A8C3128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64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2476" y="232475"/>
            <a:ext cx="11778711" cy="64472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29898" y="108489"/>
            <a:ext cx="10631837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ЦНИИП </a:t>
            </a: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МИНСТРОЯ РОССИИ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КОМПАНИЙ «НАЦИОНАЛЬНОЕ ГРАДОСТРОИТЕЛЬНОЕ ОБЪЕДИНЕНИЕ»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1207" y="2169763"/>
            <a:ext cx="696943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ПРОСТРАНСТВЕННОЕ РАЗВИТИЕ РОССИИ </a:t>
            </a:r>
            <a:endParaRPr lang="ru-RU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3885" y="3086471"/>
            <a:ext cx="10213383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ДАЛЬНЕВОСТОЧНЫЙ ФЕДЕРАЛЬНЫЙ 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086471"/>
            <a:ext cx="11158781" cy="3484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endParaRPr lang="ru-RU" sz="20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228600">
              <a:lnSpc>
                <a:spcPct val="107000"/>
              </a:lnSpc>
            </a:pP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                ГРАДОСТРОИТЕЛЬСТВО 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КАК ФАКТОР РАЗВИТИЯ  </a:t>
            </a:r>
            <a:endParaRPr lang="ru-RU" sz="20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228600">
              <a:lnSpc>
                <a:spcPct val="107000"/>
              </a:lnSpc>
            </a:pP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                                  ДАЛЬНЕГО  ВОСТОКА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Москва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2018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205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421" y="192505"/>
            <a:ext cx="11871158" cy="65130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7305" y="352927"/>
            <a:ext cx="10972800" cy="339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ЧАСТЬ </a:t>
            </a:r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Полагаем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целесообразным в конкретных   условиях настоящего времени   реализовать следующие мероприятия: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согласно п.7 а) Основ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Государственной политики регионального развития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утверждение в качестве приоритетного направления на период до 2025 года Программы территориального развития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макрорегиона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Дальний Восток, направленной на  координацию и взаимную увязку развития системы управления, отраслей экономики и социальной сферы по территориальному принципу;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7305" y="1901018"/>
            <a:ext cx="11277600" cy="4494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в составе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sz="200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территориального </a:t>
            </a:r>
            <a:r>
              <a:rPr lang="ru-RU" sz="200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предусмотреть проведение комплексного зонирования по факторам и условиям регионального развития согласно п. 3 в) Основ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ГПРР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целях градостроительного обеспечения успешного развития макрорегиона Дальний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Восток,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формирования системы расселения макрорегиона в увязке с размещением производительных сил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относится к его «</a:t>
            </a:r>
            <a:r>
              <a:rPr lang="ru-RU" sz="2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миссионным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базовым задачам;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647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4589" y="208547"/>
            <a:ext cx="11839074" cy="64970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5011" y="320842"/>
            <a:ext cx="11373852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при разработке ПТР провести анализ альтернативной схемы обеспечения методами и средствами  градостроительства умножение трудового и демографического потенциала  Дальнего Востока.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011" y="1160110"/>
            <a:ext cx="11566357" cy="3100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Осуществить реализацию экспериментальных проектов формирования   устойчиво растущих   кластеров поселений на базе  агломераций городских округов и  их  территорий с высокой транспортной связностью. </a:t>
            </a: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Они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 и якорный фактор роста    потенциала   трудовых ресурсов. </a:t>
            </a:r>
            <a:endParaRPr lang="ru-RU" sz="2000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Фактически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 использование избыточности территориальных ресурсов    Дальнего Востока  для наращивания трудовых ресурсов на базе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постоянного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оседлого населения, привлекаемого уникальными по уровню комфортности условиями проживания.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011" y="4395537"/>
            <a:ext cx="11566357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Осуществить в натуре проект развития нескольких из ТОР и ведущих производственных предприятий при опережающей реализации комплекса градостроительных мероприятий с целью  создания устойчивых трудовых сообществ на территориях каждого из регионов ДФО.  В зависимости от региона это будет сообщество с преобладанием постоянного оседлого населения (Приморский, Хабаровский края, другие образования) либо, напротив, - преобладанием временной рабочей силы на территориях с экстремальными условиями обитания.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403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337" y="240632"/>
            <a:ext cx="11903241" cy="640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2716" y="1090863"/>
            <a:ext cx="11758862" cy="511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Проверить в экспериментальных проектах следующую «двухтактную схему» привлечения населения и трудовых ресурсов  на Дальний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Восток. 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такт – предоставление высоко-комфортных условий проживания прибывающему специалисту на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территориях,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благоприятных для жизни. В частности – в составе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развитых агломераций Владивостока, Хабаровска, Комсомольска-на-Амуре, Южно-Сахалинска, Благовещенска. Начало контрактных трудовых  отношений работника с работодателями на территориях прибытия.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такт: возможное перемещение в места наиболее востребованного труда высокой квалификации с худшими либо экстремальными природно-климатическими условиями и  правами  сохранения исходного домохозяйства как опорного места будущих поколений семьи. 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093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398" y="-12032"/>
            <a:ext cx="7932821" cy="69542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2032"/>
            <a:ext cx="6220326" cy="41268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19254"/>
            <a:ext cx="5486398" cy="28387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67201" y="0"/>
            <a:ext cx="3946358" cy="226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городской застройки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домами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разной этажности и типологии – индивидуальные,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блок-                квартирные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многоквартирные </a:t>
            </a:r>
            <a:endParaRPr lang="ru-RU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3087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Выход жилплощади – </a:t>
            </a: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134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 кв. м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3776"/>
            <a:ext cx="2369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20,7 га площадь </a:t>
            </a: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квартала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6515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83" y="132347"/>
            <a:ext cx="11971422" cy="6593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8283" y="348917"/>
            <a:ext cx="12083715" cy="6269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Реализация проектов развития Дальнего Востока должна продемонстрировать  образцы меры социального   участия государства, местных сообществ в  </a:t>
            </a:r>
            <a:r>
              <a:rPr lang="ru-RU" dirty="0" err="1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жизнестроительстве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территории  этого региона – месте, предназначающимся  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активного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развития знаний и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индустрий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нового технологического уклада.</a:t>
            </a: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Лидерами и символами развития должны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стать Хабаровск, Владивосток,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Комсомольск-на-Амуре, космодром Восточный, Большой Камень, ДГФУ о.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Русский, Южно-Сахалинск – города и предприятия 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создаваемого и желаемого будущего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lvl="1"/>
            <a:r>
              <a:rPr lang="ru-RU" b="1" dirty="0">
                <a:latin typeface="Arial Black" panose="020B0A04020102020204" pitchFamily="34" charset="0"/>
              </a:rPr>
              <a:t>Стандартный ипотечный пакет жителя Дальнего Востока </a:t>
            </a:r>
            <a:r>
              <a:rPr lang="ru-RU" b="1" dirty="0" smtClean="0">
                <a:latin typeface="Arial Black" panose="020B0A04020102020204" pitchFamily="34" charset="0"/>
              </a:rPr>
              <a:t>– </a:t>
            </a:r>
            <a:r>
              <a:rPr lang="ru-RU" dirty="0" smtClean="0">
                <a:latin typeface="Arial Black" panose="020B0A04020102020204" pitchFamily="34" charset="0"/>
              </a:rPr>
              <a:t>необходимый </a:t>
            </a:r>
            <a:r>
              <a:rPr lang="ru-RU" dirty="0">
                <a:latin typeface="Arial Black" panose="020B0A04020102020204" pitchFamily="34" charset="0"/>
              </a:rPr>
              <a:t>стратегически </a:t>
            </a:r>
            <a:r>
              <a:rPr lang="ru-RU" dirty="0" smtClean="0">
                <a:latin typeface="Arial Black" panose="020B0A04020102020204" pitchFamily="34" charset="0"/>
              </a:rPr>
              <a:t>и возможный </a:t>
            </a:r>
            <a:r>
              <a:rPr lang="ru-RU" dirty="0">
                <a:latin typeface="Arial Black" panose="020B0A04020102020204" pitchFamily="34" charset="0"/>
              </a:rPr>
              <a:t>ресурсный шаг в соединении организационных мер обеспечения развития и ожидания реального результата – стабилизации и последующего естественного воспроизводства   квалифицированного народонаселения.</a:t>
            </a:r>
          </a:p>
          <a:p>
            <a:pPr lvl="1"/>
            <a:r>
              <a:rPr lang="ru-RU" dirty="0">
                <a:latin typeface="Arial Black" panose="020B0A04020102020204" pitchFamily="34" charset="0"/>
              </a:rPr>
              <a:t>	</a:t>
            </a:r>
            <a:endParaRPr lang="ru-RU" dirty="0" smtClean="0">
              <a:latin typeface="Arial Black" panose="020B0A04020102020204" pitchFamily="34" charset="0"/>
            </a:endParaRPr>
          </a:p>
          <a:p>
            <a:pPr lvl="1"/>
            <a:r>
              <a:rPr lang="ru-RU" b="1" dirty="0" smtClean="0">
                <a:latin typeface="Arial Black" panose="020B0A04020102020204" pitchFamily="34" charset="0"/>
              </a:rPr>
              <a:t>«</a:t>
            </a:r>
            <a:r>
              <a:rPr lang="ru-RU" b="1" dirty="0">
                <a:latin typeface="Arial Black" panose="020B0A04020102020204" pitchFamily="34" charset="0"/>
              </a:rPr>
              <a:t>Семья с 2-3 детьми - свой дом </a:t>
            </a:r>
            <a:r>
              <a:rPr lang="ru-RU" b="1" dirty="0" smtClean="0">
                <a:latin typeface="Arial Black" panose="020B0A04020102020204" pitchFamily="34" charset="0"/>
              </a:rPr>
              <a:t>- </a:t>
            </a:r>
            <a:r>
              <a:rPr lang="ru-RU" b="1" dirty="0">
                <a:latin typeface="Arial Black" panose="020B0A04020102020204" pitchFamily="34" charset="0"/>
              </a:rPr>
              <a:t>участок - машина - школа </a:t>
            </a:r>
            <a:r>
              <a:rPr lang="ru-RU" b="1" dirty="0" smtClean="0">
                <a:latin typeface="Arial Black" panose="020B0A04020102020204" pitchFamily="34" charset="0"/>
              </a:rPr>
              <a:t>-  достойное </a:t>
            </a:r>
            <a:r>
              <a:rPr lang="ru-RU" b="1" dirty="0">
                <a:latin typeface="Arial Black" panose="020B0A04020102020204" pitchFamily="34" charset="0"/>
              </a:rPr>
              <a:t>рабочее </a:t>
            </a:r>
            <a:r>
              <a:rPr lang="ru-RU" b="1" dirty="0" smtClean="0">
                <a:latin typeface="Arial Black" panose="020B0A04020102020204" pitchFamily="34" charset="0"/>
              </a:rPr>
              <a:t>    место - возможность (</a:t>
            </a:r>
            <a:r>
              <a:rPr lang="ru-RU" b="1" dirty="0" err="1" smtClean="0">
                <a:latin typeface="Arial Black" panose="020B0A04020102020204" pitchFamily="34" charset="0"/>
              </a:rPr>
              <a:t>контрактно</a:t>
            </a:r>
            <a:r>
              <a:rPr lang="ru-RU" b="1" dirty="0" smtClean="0">
                <a:latin typeface="Arial Black" panose="020B0A04020102020204" pitchFamily="34" charset="0"/>
              </a:rPr>
              <a:t>) работать в вахтовых режимах» </a:t>
            </a:r>
            <a:r>
              <a:rPr lang="ru-RU" dirty="0" smtClean="0">
                <a:latin typeface="Arial Black" panose="020B0A04020102020204" pitchFamily="34" charset="0"/>
              </a:rPr>
              <a:t>есть </a:t>
            </a:r>
            <a:r>
              <a:rPr lang="ru-RU" dirty="0">
                <a:latin typeface="Arial Black" panose="020B0A04020102020204" pitchFamily="34" charset="0"/>
              </a:rPr>
              <a:t>устанавливаемый  </a:t>
            </a:r>
            <a:r>
              <a:rPr lang="ru-RU" u="sng" dirty="0">
                <a:latin typeface="Arial Black" panose="020B0A04020102020204" pitchFamily="34" charset="0"/>
              </a:rPr>
              <a:t>договорной ипотечный пакет</a:t>
            </a:r>
            <a:r>
              <a:rPr lang="ru-RU" dirty="0">
                <a:latin typeface="Arial Black" panose="020B0A04020102020204" pitchFamily="34" charset="0"/>
              </a:rPr>
              <a:t> -  комплекс обязательств </a:t>
            </a:r>
            <a:r>
              <a:rPr lang="ru-RU" dirty="0" smtClean="0">
                <a:latin typeface="Arial Black" panose="020B0A04020102020204" pitchFamily="34" charset="0"/>
              </a:rPr>
              <a:t>  государства, </a:t>
            </a:r>
            <a:r>
              <a:rPr lang="ru-RU" dirty="0">
                <a:latin typeface="Arial Black" panose="020B0A04020102020204" pitchFamily="34" charset="0"/>
              </a:rPr>
              <a:t>муниципалитета, </a:t>
            </a:r>
            <a:r>
              <a:rPr lang="ru-RU" dirty="0" smtClean="0">
                <a:latin typeface="Arial Black" panose="020B0A04020102020204" pitchFamily="34" charset="0"/>
              </a:rPr>
              <a:t>работодателей, реализуемый </a:t>
            </a:r>
            <a:r>
              <a:rPr lang="ru-RU" dirty="0">
                <a:latin typeface="Arial Black" panose="020B0A04020102020204" pitchFamily="34" charset="0"/>
              </a:rPr>
              <a:t>в формах договорного предоставления гражданам России, выбирающих местом жительства один из </a:t>
            </a:r>
            <a:r>
              <a:rPr lang="ru-RU" dirty="0" smtClean="0">
                <a:latin typeface="Arial Black" panose="020B0A04020102020204" pitchFamily="34" charset="0"/>
              </a:rPr>
              <a:t>  городов </a:t>
            </a:r>
            <a:r>
              <a:rPr lang="ru-RU" dirty="0">
                <a:latin typeface="Arial Black" panose="020B0A04020102020204" pitchFamily="34" charset="0"/>
              </a:rPr>
              <a:t>Дальнего Востока,  всех необходимых материальных компонентов и </a:t>
            </a:r>
            <a:r>
              <a:rPr lang="ru-RU" dirty="0" smtClean="0">
                <a:latin typeface="Arial Black" panose="020B0A04020102020204" pitchFamily="34" charset="0"/>
              </a:rPr>
              <a:t>       затрат с </a:t>
            </a:r>
            <a:r>
              <a:rPr lang="ru-RU" dirty="0">
                <a:latin typeface="Arial Black" panose="020B0A04020102020204" pitchFamily="34" charset="0"/>
              </a:rPr>
              <a:t>рассрочкой </a:t>
            </a:r>
            <a:r>
              <a:rPr lang="ru-RU" dirty="0" smtClean="0">
                <a:latin typeface="Arial Black" panose="020B0A04020102020204" pitchFamily="34" charset="0"/>
              </a:rPr>
              <a:t>15-20 </a:t>
            </a:r>
            <a:r>
              <a:rPr lang="ru-RU" dirty="0">
                <a:latin typeface="Arial Black" panose="020B0A04020102020204" pitchFamily="34" charset="0"/>
              </a:rPr>
              <a:t>лет.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effectLst/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645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8547" y="160421"/>
            <a:ext cx="11742821" cy="65130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6884" y="419203"/>
            <a:ext cx="4748463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Модернизировать градостроительную политику и территориальное планирование в регионах Дальнего Востока, используя компетенцию городских округов как муниципальных образований – агломераций поселений, производств, инфраструктурных объектов и межселенных территорий, подлежащих территориальному планированию. Оно должно осуществляться применительно к специфике задач развития Дальнего Востока.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66610" y="272716"/>
            <a:ext cx="6256421" cy="655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Требуется принять на уровне регионов нормативные документы, устанавливающие новые габариты жилых объектов и квартир, а не множить примеры  железобетонного строительства многоквартирных домов повышенной этажности с малыми квартирами.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стратегия социально-экономического развития региона устанавливает показатель жилищной обеспеченности 30-33 кв. м на 1 чел. к 2025 году, то квартира семьи из трех-четырех человек должна быть не менее 90 кв. м. Считать ипотеку, календарные и иные параметры  выплат заемщиков и ее субсидирования государственными, муниципальными, корпоративными структурами следует из заявляемых стратегиями показателей </a:t>
            </a:r>
            <a:r>
              <a:rPr lang="ru-RU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жилобеспеченности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18 кв. м на 1 чел. и средней площади квартиры 54 кв. м.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780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505" y="176463"/>
            <a:ext cx="11823032" cy="65451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/>
              <a:t>проект квартала 45, Сочи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2504" y="-577516"/>
            <a:ext cx="6224337" cy="7638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этажность секционных жилых домов  при площади квартир более 70-80 кв. м будет 4-6 и максимум до 9 этажей. Выше – этажность даёт серьезное  снижение технико-экономических показателей по соотношению площади  квартир и лестнично-лифтовых коммуникаций. В условиях сейсмики и норматива 1-2 </a:t>
            </a:r>
            <a:r>
              <a:rPr lang="ru-RU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машиноместа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квартиру, средняя плотность застройки на уровне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территориальных зон не будет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уступать застройке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повышенной этажности.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жилого квартала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04547" y="1090863"/>
            <a:ext cx="5534526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Агломерации городских округов имеют территории, достаточные   для предоставления жилья  имеющемуся населению, улучшающему жилищные условия, и привлекаемого населения в количестве десятков тысяч семей (домохозяйств) в агломерациях городских округов Хабаровска, Комсомольска-на-Амуре, и других Владивостока в связной </a:t>
            </a:r>
            <a:r>
              <a:rPr lang="ru-RU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коммуникацинно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-транспортной системе благоприятных для расселения и строительства территорий Дальнего Востока.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3221" y="3930316"/>
            <a:ext cx="2454442" cy="26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0236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9808" y="365760"/>
            <a:ext cx="10716768" cy="6144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69264" y="694944"/>
            <a:ext cx="10186414" cy="622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Arial Black" panose="020B0A04020102020204" pitchFamily="34" charset="0"/>
              </a:rPr>
              <a:t>В </a:t>
            </a:r>
            <a:r>
              <a:rPr lang="ru-RU" sz="2000" dirty="0">
                <a:latin typeface="Arial Black" panose="020B0A04020102020204" pitchFamily="34" charset="0"/>
              </a:rPr>
              <a:t>действующих сегодня параметрах </a:t>
            </a:r>
            <a:r>
              <a:rPr lang="ru-RU" sz="2000" dirty="0" smtClean="0">
                <a:latin typeface="Arial Black" panose="020B0A04020102020204" pitchFamily="34" charset="0"/>
              </a:rPr>
              <a:t>квартир и формах застройки Дальний </a:t>
            </a:r>
            <a:r>
              <a:rPr lang="ru-RU" sz="2000" dirty="0">
                <a:latin typeface="Arial Black" panose="020B0A04020102020204" pitchFamily="34" charset="0"/>
              </a:rPr>
              <a:t>Восток не станет привлекательным для долгой, меряемой поколениями жизни. </a:t>
            </a:r>
            <a:endParaRPr lang="ru-RU" sz="2000" dirty="0" smtClean="0">
              <a:latin typeface="Arial Black" panose="020B0A040201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Arial Black" panose="020B0A04020102020204" pitchFamily="34" charset="0"/>
              </a:rPr>
              <a:t>Необходим переход к новым типам жилья, новым формам застройки и способам непрерывного взаимодействия с сетями инфраструктуры и производств – единая сеть развития. 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algn="ctr">
              <a:spcAft>
                <a:spcPts val="800"/>
              </a:spcAft>
            </a:pPr>
            <a:endParaRPr lang="ru-RU" sz="2400" dirty="0" smtClean="0">
              <a:latin typeface="Arial Black" panose="020B0A040201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ru-RU" sz="2400" dirty="0" smtClean="0">
                <a:latin typeface="Arial Black" panose="020B0A04020102020204" pitchFamily="34" charset="0"/>
              </a:rPr>
              <a:t>НЕОБХОДИМА ИНДУСТРИЯ СОЗДАНИЯ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Arial Black" panose="020B0A04020102020204" pitchFamily="34" charset="0"/>
              </a:rPr>
              <a:t>ЖИЗНЕОБУСТРОЙСТВА И УСЛОВИЙ РАЗВИТИЯ</a:t>
            </a:r>
            <a:endParaRPr lang="ru-RU" dirty="0" smtClean="0">
              <a:latin typeface="Arial Black" panose="020B0A040201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latin typeface="Arial Black" panose="020B0A040201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Arial Black" panose="020B0A04020102020204" pitchFamily="34" charset="0"/>
              </a:rPr>
              <a:t>Загородное индивидуальное </a:t>
            </a:r>
            <a:r>
              <a:rPr lang="ru-RU" sz="2000" dirty="0">
                <a:latin typeface="Arial Black" panose="020B0A04020102020204" pitchFamily="34" charset="0"/>
              </a:rPr>
              <a:t>строительство должно стать важным дополнением к решению </a:t>
            </a:r>
            <a:r>
              <a:rPr lang="ru-RU" sz="2000" dirty="0" smtClean="0">
                <a:latin typeface="Arial Black" panose="020B0A04020102020204" pitchFamily="34" charset="0"/>
              </a:rPr>
              <a:t>проблем   жизнеустройства семей и   </a:t>
            </a:r>
            <a:r>
              <a:rPr lang="ru-RU" sz="2000" dirty="0">
                <a:latin typeface="Arial Black" panose="020B0A04020102020204" pitchFamily="34" charset="0"/>
              </a:rPr>
              <a:t>домохозяйств. Но в силу климатических </a:t>
            </a:r>
            <a:r>
              <a:rPr lang="ru-RU" sz="2000" dirty="0" smtClean="0">
                <a:latin typeface="Arial Black" panose="020B0A04020102020204" pitchFamily="34" charset="0"/>
              </a:rPr>
              <a:t>особенностей, </a:t>
            </a:r>
            <a:r>
              <a:rPr lang="ru-RU" sz="2000" dirty="0">
                <a:latin typeface="Arial Black" panose="020B0A04020102020204" pitchFamily="34" charset="0"/>
              </a:rPr>
              <a:t>прежде всего в части дублирующего, дачного жилья на индивидуальных участках.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743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4785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6609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485" y="201478"/>
            <a:ext cx="11871701" cy="64772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3437" y="0"/>
            <a:ext cx="11437749" cy="664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28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ЧАСТЬ </a:t>
            </a:r>
            <a:r>
              <a:rPr lang="en-US" sz="28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Развитие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Дальнего Востока имеет для России   четыре долгосрочных основания («миссии») и несколько сопряженных, обеспечивающих факторов и условий макрорегионального развития. Основными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являются: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геополитический ресурс (важная планетарная дислокация, оборонная миссия, историческая преемственность удержания территории, значительная протяженность государственной границы и береговых выходов к мировому океану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сырьевой ресурс (биоресурс рек, морей и океанов, бореальные леса, полезные ископаемые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транзитно-логистический ресурс (межконтинентальные и межстрановые коммуникации, Северный морской путь,  внутироссийские коммуникации и логистические узлы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4)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расселенческий ресурс и потенциал народонаселения (система расселения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07000"/>
              </a:lnSpc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градостроительство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сеть городов и поселений, инфраструктура расселения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07000"/>
              </a:lnSpc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производства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логистики).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868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7688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47360" y="121920"/>
            <a:ext cx="6507480" cy="65988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425440" cy="66487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25441" y="121920"/>
            <a:ext cx="6516517" cy="631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Климат – особо контрастен: здесь находится полюс холода северного полушария  Земли, зоны вечной мерзлоты занимают почти всю территорию суши,  доходя в Приморье островными участками до 45 параллели.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Экосистемы лесотундровых и болотисто-тундровых </a:t>
            </a:r>
            <a:r>
              <a:rPr lang="ru-RU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биот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характеризуются крайне низкой биологической продуктивностью.  В более низких широтах   одна и та же единица площади бореальных лесов    дает прирост биомассы за единицу времени вдвое  меньший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чем в Европейско-Уральском регионе.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«Условно благоприятные»  для проживания территории Дальнего  Востока занимают относительно небольшую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величину,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остальные территории принадлежат категориям от «абсолютно неблагоприятной» до «условно неблагоприятной».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71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80" y="152400"/>
            <a:ext cx="11963400" cy="6537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82868" y="670562"/>
            <a:ext cx="10942337" cy="312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Исходные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позиции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градостроительства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программах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развития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Дальнего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Востока</a:t>
            </a:r>
            <a:r>
              <a:rPr lang="ru-RU" sz="24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Дальний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Восток исторически обеспечивает континентальную целостность России (чему не служила Аляска), устойчивый фронт выходов к мировому океану и  включает гигантское внутреннее   Охотское море, важное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адаптации к будущим климатическим изменениям.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Дальний Восток выступает необходимым фактором обеспечения общей стратегической устойчивости страны.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467" y="2095693"/>
            <a:ext cx="11050291" cy="3568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8900" lvl="5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2. Территория Российского Дальнего Востока уникальна по   планетарной специфике и разнообразию, имеет эшелонированную защиту материковой части от прямого воздействия высоко цунами-опасных  зон Тихого океана и меридиональной </a:t>
            </a:r>
            <a:r>
              <a:rPr lang="ru-RU" dirty="0" err="1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Курильско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-Камчатской области современного вулканизма (Тихоокеанское огненное кольцо).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28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28153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875038" y="4404049"/>
            <a:ext cx="4316962" cy="210871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62577" y="2123745"/>
            <a:ext cx="4114800" cy="4560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Территории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«условно благоприятные» для жизни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«условно комфортная зона» занимают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лишь незначительную часть макрорегиона  Дальний  Восток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61204"/>
            <a:ext cx="4267200" cy="34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445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0020" y="160020"/>
            <a:ext cx="4732019" cy="649884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0020" y="160020"/>
            <a:ext cx="11795760" cy="6498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259" y="160020"/>
            <a:ext cx="7063741" cy="649884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074920" y="-140321"/>
            <a:ext cx="29718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ИСХОД</a:t>
            </a:r>
            <a:r>
              <a:rPr lang="ru-RU" sz="2000" dirty="0" smtClean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НАСЕЛЕНИЯ  В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ПОСТ-ПЛАНОВОЙ ЭКОНОМИКЕ 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020" y="399641"/>
            <a:ext cx="5102445" cy="6405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ПРОБЛЕМА СЕГОДНЯ -</a:t>
            </a:r>
            <a:endParaRPr lang="en-US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ядра оседлого населения  с демографическим и профессионально-трудовым потенциалом, достаточным для поддержания устойчивого хозяйствования и его проектно-инженерного обеспечения. Нужна оптимизация структуры трудовых ресурсов по соответствию структуре мест приложения труда. В том числе по соотношению постоянного, временного, командируемого контингентов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работников, специалистов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учетом 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принципиального различия по требованиям к рабочей силе в циклах проектирования, строительства, эксплуатации для производственных, логистических объектов и систем.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2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643" y="194553"/>
            <a:ext cx="11832472" cy="6439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9651" y="632558"/>
            <a:ext cx="6955673" cy="5632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отсутствует   стратегия развития Дальнего Востока как целостного макрорегиона континентального масштаба. Основы </a:t>
            </a:r>
            <a:r>
              <a:rPr lang="ru-RU" spc="10" dirty="0">
                <a:solidFill>
                  <a:srgbClr val="4C4C4C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pc="10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государственной политики регионального развития (ГПРР), утвержденной Указом Президента РФ от 16.01.2017 года № 13 позволяют восполнить эту необходимую и крайне важную часть управления развитием.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стратегии социально-экономического развития субъектов  РФ недостаточно стыкуются между собой  и схемами территориального планирования Российской Федерации по ряду отраслей (областей) федеральной инфраструктуры.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Пространственные особенности   макрорегиона принимаются во внимание недостаточно, без внимательного учета его крайне контрастных и неоднозначных   реальностей.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5324" y="1381328"/>
            <a:ext cx="4662791" cy="359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681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125" y="163773"/>
            <a:ext cx="11778018" cy="65372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3774" y="245660"/>
            <a:ext cx="11791665" cy="686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endParaRPr lang="ru-RU" sz="2000" b="1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Необходимо </a:t>
            </a:r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найти формы   развития, способные сделать жизнь  на Дальнем Востоке  особо привлекательной. Имеющей все шансы на опережение в конкуренции  с другими регионами страны.  Для этого требуется реальное обращение к нуждам человека как основного движителя развития. </a:t>
            </a:r>
            <a:r>
              <a:rPr lang="ru-RU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Необходимо </a:t>
            </a:r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сформировать обширные урбанизированные </a:t>
            </a:r>
            <a:r>
              <a:rPr lang="ru-RU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ареалы в максимально благоприятных зонах проживания, с </a:t>
            </a:r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высоким уровнем </a:t>
            </a:r>
            <a:r>
              <a:rPr lang="ru-RU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качеством </a:t>
            </a:r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оседлой жизни в </a:t>
            </a:r>
            <a:r>
              <a:rPr lang="ru-RU" sz="2000" b="1" dirty="0" err="1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поколенческих</a:t>
            </a:r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расчетах семей. </a:t>
            </a:r>
            <a:endParaRPr lang="ru-RU" sz="2000" b="1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ru-RU" sz="2000" b="1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Городские </a:t>
            </a:r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агломерации  Дальнего Востока  позволят сформировать устойчивую систему расселения на </a:t>
            </a:r>
            <a:r>
              <a:rPr lang="ru-RU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6-7 </a:t>
            </a:r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миллионов человек постоянного </a:t>
            </a:r>
            <a:r>
              <a:rPr lang="ru-RU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оседлого населения</a:t>
            </a:r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2000" b="1" dirty="0" smtClean="0">
              <a:latin typeface="Arial Black" panose="020B0A0402010202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Arial Black" panose="020B0A04020102020204" pitchFamily="34" charset="0"/>
              </a:rPr>
              <a:t>Первенство </a:t>
            </a:r>
            <a:r>
              <a:rPr lang="ru-RU" sz="2400" dirty="0" err="1">
                <a:latin typeface="Arial Black" panose="020B0A04020102020204" pitchFamily="34" charset="0"/>
              </a:rPr>
              <a:t>расселенческого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жизнеустроительного</a:t>
            </a:r>
            <a:r>
              <a:rPr lang="ru-RU" sz="2400" dirty="0">
                <a:latin typeface="Arial Black" panose="020B0A04020102020204" pitchFamily="34" charset="0"/>
              </a:rPr>
              <a:t> начала,   рассматривающего жизнь как единство данного, наличного и мечты о достойном будущем, может стать необычайно привлекательным для </a:t>
            </a:r>
            <a:r>
              <a:rPr lang="ru-RU" sz="2400" dirty="0" smtClean="0">
                <a:latin typeface="Arial Black" panose="020B0A04020102020204" pitchFamily="34" charset="0"/>
              </a:rPr>
              <a:t>   многих </a:t>
            </a:r>
            <a:r>
              <a:rPr lang="ru-RU" sz="2400" dirty="0">
                <a:latin typeface="Arial Black" panose="020B0A04020102020204" pitchFamily="34" charset="0"/>
              </a:rPr>
              <a:t>и многих.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568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0632" y="2967789"/>
            <a:ext cx="11694694" cy="705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842" y="2967789"/>
            <a:ext cx="11614484" cy="737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0632" y="208547"/>
            <a:ext cx="11742821" cy="64489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7305" y="561473"/>
            <a:ext cx="11438021" cy="5566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политика регионального развития 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определяет, что </a:t>
            </a:r>
            <a:r>
              <a:rPr lang="ru-RU" sz="2000" spc="10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факторами и условиями </a:t>
            </a:r>
            <a:r>
              <a:rPr lang="ru-RU" sz="2000" spc="10" dirty="0" smtClean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его осуществления  </a:t>
            </a:r>
            <a:r>
              <a:rPr lang="ru-RU" sz="2000" spc="10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являются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spc="10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географические, природно-климатические, демографические и социокультурные особенности регионов, что для Дальнего Востока </a:t>
            </a:r>
            <a:r>
              <a:rPr lang="ru-RU" sz="2000" spc="10" dirty="0" smtClean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особенно </a:t>
            </a:r>
            <a:r>
              <a:rPr lang="ru-RU" sz="2000" spc="10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важно.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стратегии формирования Тихоокеанской системы расселения России в структуре Азиатско-Тихоокеанского региона, предложенной в Генеральной схеме расселения на территории РФ с расчетным сроком 20 лет и </a:t>
            </a:r>
            <a:r>
              <a:rPr lang="ru-RU" sz="2000" u="sng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одобренной Правительством РФ в 1994 г., руководящим фактором расселения принимался критерий благоприятности условий проживания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Геополитический и транзитно-экспортный ресурсы не считались тогда   определяющими в силу сугубо оптимистичной футурологии международного взаимодействия и оценок качества собственного развития.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на передний план выдвинулись геополитические, сырьевые и транзитно-логистические основания развития при относительно служебной, вторичной роли </a:t>
            </a:r>
            <a:r>
              <a:rPr lang="ru-RU" sz="2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расселенческих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градостроительных. Отсюда – определенные разбалансировки и проблемы в развитии. 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630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1477</Words>
  <Application>Microsoft Office PowerPoint</Application>
  <PresentationFormat>Произвольный</PresentationFormat>
  <Paragraphs>123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Таня</cp:lastModifiedBy>
  <cp:revision>6</cp:revision>
  <dcterms:created xsi:type="dcterms:W3CDTF">2018-09-10T16:12:31Z</dcterms:created>
  <dcterms:modified xsi:type="dcterms:W3CDTF">2018-09-11T06:02:31Z</dcterms:modified>
</cp:coreProperties>
</file>